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0"/>
  </p:notesMasterIdLst>
  <p:sldIdLst>
    <p:sldId id="256" r:id="rId2"/>
    <p:sldId id="258" r:id="rId3"/>
    <p:sldId id="274" r:id="rId4"/>
    <p:sldId id="275" r:id="rId5"/>
    <p:sldId id="279" r:id="rId6"/>
    <p:sldId id="280" r:id="rId7"/>
    <p:sldId id="281" r:id="rId8"/>
    <p:sldId id="282" r:id="rId9"/>
    <p:sldId id="272" r:id="rId10"/>
    <p:sldId id="267" r:id="rId11"/>
    <p:sldId id="268" r:id="rId12"/>
    <p:sldId id="283" r:id="rId13"/>
    <p:sldId id="284" r:id="rId14"/>
    <p:sldId id="269" r:id="rId15"/>
    <p:sldId id="278" r:id="rId16"/>
    <p:sldId id="276" r:id="rId17"/>
    <p:sldId id="277" r:id="rId18"/>
    <p:sldId id="28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AC5227-08FE-44F5-9602-30FFDD14FD65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DD4AD7A-A849-47A3-A943-62A13461F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99C3E-DAFE-4C9C-A0F1-1D904AC39DDB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75660-86A7-4CDB-A5F4-5BE666AF8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03E0A-8E06-479E-BFFC-9EB2599520C1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1D297-6E0C-4C82-AEEE-B4251280C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5256F-DC1E-4930-9549-292BAD355D89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5DD11-C593-4A1B-A0F7-CE6304D29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8B17E-37F8-448A-9334-663520384705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4421D-AC27-444D-B04B-FF7226D56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8B157-3621-43A8-99C1-F4F49221FC6B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9BE06-CF0D-4C97-AA0F-F192E7A18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4CFE0-C85D-4D1F-9AF8-2C9FB52EC9B5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B2921-BE00-4AD3-B35E-A17D3B6F1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54F16-2CEB-4D32-850C-5746929506B0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7FCB5-88FB-450B-84D7-5C5FA5D9C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0043C-EE84-46C1-9C86-37DB65882064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63585-E280-4615-A505-DAA598305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53612-8EED-49C3-AA84-5A6FE0ADFBC6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3D6AB-CC37-4424-AD9E-7AF74281F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3D866-8F6F-4DA8-9D05-9C89C5CE8CEF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5220B-ED0B-455B-9A1E-50E29F29A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24EE3-DF55-4DAF-A22E-7DD05C3E5644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62701-EF4C-4840-8052-88BC946D4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C08E78-C72B-455D-B266-B8DAF2270E2F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21B21A-E063-4B03-8B4B-9E3E223A2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63" r:id="rId7"/>
    <p:sldLayoutId id="2147483862" r:id="rId8"/>
    <p:sldLayoutId id="2147483870" r:id="rId9"/>
    <p:sldLayoutId id="2147483861" r:id="rId10"/>
    <p:sldLayoutId id="21474838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6159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088" y="836613"/>
            <a:ext cx="7165975" cy="41052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70C0"/>
                </a:solidFill>
              </a:rPr>
              <a:t>Мастер-класс. </a:t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>Теневой театр своими руками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70C0"/>
                </a:solidFill>
              </a:rPr>
              <a:t>           </a:t>
            </a:r>
            <a:r>
              <a:rPr lang="ru-RU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8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95738" y="4076700"/>
            <a:ext cx="3529012" cy="1439863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0070C0"/>
                </a:solidFill>
              </a:rPr>
              <a:t>Подготовила:  Гутова Н.Ю</a:t>
            </a:r>
            <a:endParaRPr lang="ru-RU" sz="440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1412875"/>
            <a:ext cx="6584950" cy="6477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 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шаг- </a:t>
            </a:r>
            <a:r>
              <a:rPr lang="ru-RU" sz="1800" dirty="0" smtClean="0">
                <a:solidFill>
                  <a:srgbClr val="0070C0"/>
                </a:solidFill>
              </a:rPr>
              <a:t>Вырезаем силуэты персонажей и декораций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3554" name="Picture 2" descr="C:\Users\1\Pictures\2018-02-08\20180112_0756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708275"/>
            <a:ext cx="4824413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 скотча приклеиваем к силуэтам  палочки  .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 descr="C:\Users\User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989138"/>
            <a:ext cx="52911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User\Desktop\i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3302028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Users\User\Desktop\i (2).jpg"/>
          <p:cNvPicPr>
            <a:picLocks noChangeAspect="1" noChangeArrowheads="1"/>
          </p:cNvPicPr>
          <p:nvPr/>
        </p:nvPicPr>
        <p:blipFill>
          <a:blip r:embed="rId3" cstate="print"/>
          <a:srcRect l="17247" t="4245" r="9454"/>
          <a:stretch>
            <a:fillRect/>
          </a:stretch>
        </p:blipFill>
        <p:spPr bwMode="auto">
          <a:xfrm>
            <a:off x="5004048" y="1052736"/>
            <a:ext cx="2602021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C:\Users\User\Desktop\i (7).jpg"/>
          <p:cNvPicPr>
            <a:picLocks noChangeAspect="1" noChangeArrowheads="1"/>
          </p:cNvPicPr>
          <p:nvPr/>
        </p:nvPicPr>
        <p:blipFill>
          <a:blip r:embed="rId4" cstate="print"/>
          <a:srcRect l="7602" t="3846" b="21923"/>
          <a:stretch>
            <a:fillRect/>
          </a:stretch>
        </p:blipFill>
        <p:spPr bwMode="auto">
          <a:xfrm>
            <a:off x="971600" y="3717032"/>
            <a:ext cx="3626661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C:\Users\User\Desktop\i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717032"/>
            <a:ext cx="2970662" cy="2202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User\Desktop\i (1).jpg"/>
          <p:cNvPicPr>
            <a:picLocks noChangeAspect="1" noChangeArrowheads="1"/>
          </p:cNvPicPr>
          <p:nvPr/>
        </p:nvPicPr>
        <p:blipFill>
          <a:blip r:embed="rId2" cstate="print"/>
          <a:srcRect t="11240" r="381" b="22927"/>
          <a:stretch>
            <a:fillRect/>
          </a:stretch>
        </p:blipFill>
        <p:spPr bwMode="auto">
          <a:xfrm>
            <a:off x="1115616" y="1052736"/>
            <a:ext cx="2683615" cy="2391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C:\Users\User\Desktop\i (4).jpg"/>
          <p:cNvPicPr>
            <a:picLocks noChangeAspect="1" noChangeArrowheads="1"/>
          </p:cNvPicPr>
          <p:nvPr/>
        </p:nvPicPr>
        <p:blipFill>
          <a:blip r:embed="rId3" cstate="print"/>
          <a:srcRect l="8254" t="2226" b="24302"/>
          <a:stretch>
            <a:fillRect/>
          </a:stretch>
        </p:blipFill>
        <p:spPr bwMode="auto">
          <a:xfrm>
            <a:off x="4355976" y="1052736"/>
            <a:ext cx="3611693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3" name="Picture 5" descr="C:\Users\User\Desktop\i (8).jpg"/>
          <p:cNvPicPr>
            <a:picLocks noChangeAspect="1" noChangeArrowheads="1"/>
          </p:cNvPicPr>
          <p:nvPr/>
        </p:nvPicPr>
        <p:blipFill>
          <a:blip r:embed="rId4" cstate="print"/>
          <a:srcRect r="3854" b="13286"/>
          <a:stretch>
            <a:fillRect/>
          </a:stretch>
        </p:blipFill>
        <p:spPr bwMode="auto">
          <a:xfrm>
            <a:off x="4788024" y="3429000"/>
            <a:ext cx="2808312" cy="1877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4" name="Picture 6" descr="C:\Users\User\Desktop\i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573016"/>
            <a:ext cx="3240360" cy="2402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1125538"/>
            <a:ext cx="6400800" cy="4968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b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</a:rPr>
              <a:t> Добро пожаловать в наш театр</a:t>
            </a:r>
            <a:r>
              <a:rPr lang="ru-RU" sz="1600" dirty="0" smtClean="0">
                <a:solidFill>
                  <a:srgbClr val="0070C0"/>
                </a:solidFill>
              </a:rPr>
              <a:t>!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5" descr="20190520_090441"/>
          <p:cNvPicPr>
            <a:picLocks noChangeAspect="1" noChangeArrowheads="1"/>
          </p:cNvPicPr>
          <p:nvPr/>
        </p:nvPicPr>
        <p:blipFill>
          <a:blip r:embed="rId2"/>
          <a:srcRect t="34148"/>
          <a:stretch>
            <a:fillRect/>
          </a:stretch>
        </p:blipFill>
        <p:spPr bwMode="auto">
          <a:xfrm>
            <a:off x="1403350" y="1916113"/>
            <a:ext cx="6408738" cy="3163887"/>
          </a:xfrm>
          <a:prstGeom prst="rect">
            <a:avLst/>
          </a:prstGeom>
          <a:noFill/>
          <a:ln w="889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908050"/>
            <a:ext cx="6400800" cy="1073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70C0"/>
                </a:solidFill>
              </a:rPr>
              <a:t>Приглашаем к нам на спектакль!</a:t>
            </a:r>
            <a:br>
              <a:rPr lang="ru-RU" sz="1800" dirty="0" smtClean="0">
                <a:solidFill>
                  <a:srgbClr val="0070C0"/>
                </a:solidFill>
              </a:rPr>
            </a:br>
            <a:r>
              <a:rPr lang="ru-RU" sz="1800" dirty="0" smtClean="0">
                <a:solidFill>
                  <a:srgbClr val="0070C0"/>
                </a:solidFill>
              </a:rPr>
              <a:t>Приятного просмотра! И приятной работы с этим материалом!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 descr="C:\Users\User\Desktop\i (2)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 l="18323" t="17297" r="26711" b="15981"/>
          <a:stretch>
            <a:fillRect/>
          </a:stretch>
        </p:blipFill>
        <p:spPr bwMode="auto">
          <a:xfrm>
            <a:off x="2700338" y="2205038"/>
            <a:ext cx="3887787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8" name="Picture 2" descr="C:\Users\User\Desktop\i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268413"/>
            <a:ext cx="5807075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2" name="Picture 2" descr="C:\Users\User\Desktop\i (7)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1116013" y="1125538"/>
            <a:ext cx="3551237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Users\User\Desktop\i (9)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 l="3539" t="16925" b="13972"/>
          <a:stretch>
            <a:fillRect/>
          </a:stretch>
        </p:blipFill>
        <p:spPr bwMode="auto">
          <a:xfrm>
            <a:off x="5003800" y="2420938"/>
            <a:ext cx="3313113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1763713" y="2276475"/>
            <a:ext cx="5551487" cy="19621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1619250" y="1166813"/>
            <a:ext cx="61214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своей презентации я познакомлю вас с теневым театром. Теневой театр поможет детям в увлекательной форме познакомиться с театром, проявить свою фантазию, развивать речевую активность. Данный вид деятельности можно использовать как в дошкольном учреждении, так и в домашних условиях.  </a:t>
            </a:r>
            <a:br>
              <a:rPr lang="ru-RU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1403350" y="1196975"/>
            <a:ext cx="66246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1116013" y="1412875"/>
            <a:ext cx="655161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70C0"/>
                </a:solidFill>
                <a:latin typeface="Constantia" pitchFamily="18" charset="0"/>
              </a:rPr>
              <a:t>Цель:  Повышение профессиональной компетентности</a:t>
            </a:r>
          </a:p>
          <a:p>
            <a:r>
              <a:rPr lang="ru-RU" sz="2800">
                <a:solidFill>
                  <a:srgbClr val="0070C0"/>
                </a:solidFill>
                <a:latin typeface="Constantia" pitchFamily="18" charset="0"/>
              </a:rPr>
              <a:t>педагогов по изготовлению пособий для теневого театра, пропаганда и</a:t>
            </a:r>
          </a:p>
          <a:p>
            <a:r>
              <a:rPr lang="ru-RU" sz="2800">
                <a:solidFill>
                  <a:srgbClr val="0070C0"/>
                </a:solidFill>
                <a:latin typeface="Constantia" pitchFamily="18" charset="0"/>
              </a:rPr>
              <a:t>распространение разновидностей форм работы.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1403350" y="1196975"/>
            <a:ext cx="6624638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Познакомить педагогов с методикой по изготовлению пособий для</a:t>
            </a:r>
          </a:p>
          <a:p>
            <a:r>
              <a:rPr lang="ru-RU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теневого театра.</a:t>
            </a:r>
          </a:p>
          <a:p>
            <a:r>
              <a:rPr lang="ru-RU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Активизировать самостоятельную работу педагогов, дать им возможность</a:t>
            </a:r>
          </a:p>
          <a:p>
            <a:r>
              <a:rPr lang="ru-RU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заимствовать элементы педагогического опыта для улучшения собственного.</a:t>
            </a:r>
            <a:endParaRPr lang="ru-RU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1116013" y="1412875"/>
            <a:ext cx="6551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nstanti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088" y="836613"/>
            <a:ext cx="7165975" cy="41052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70C0"/>
                </a:solidFill>
              </a:rPr>
              <a:t> 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95738" y="4076700"/>
            <a:ext cx="3529012" cy="1439863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0070C0"/>
                </a:solidFill>
              </a:rPr>
              <a:t> </a:t>
            </a:r>
            <a:endParaRPr lang="ru-RU" sz="4400" smtClean="0">
              <a:solidFill>
                <a:srgbClr val="0070C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051050" y="1052513"/>
            <a:ext cx="6491288" cy="7953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cap="all" spc="300" dirty="0">
                <a:latin typeface="+mj-lt"/>
                <a:ea typeface="+mj-ea"/>
                <a:cs typeface="+mj-cs"/>
              </a:rPr>
              <a:t> </a:t>
            </a:r>
            <a:endParaRPr lang="ru-RU" sz="3600" cap="all" spc="300" dirty="0">
              <a:latin typeface="+mj-lt"/>
              <a:ea typeface="+mj-ea"/>
              <a:cs typeface="+mj-cs"/>
            </a:endParaRPr>
          </a:p>
        </p:txBody>
      </p:sp>
      <p:sp>
        <p:nvSpPr>
          <p:cNvPr id="18436" name="Прямоугольник 7"/>
          <p:cNvSpPr>
            <a:spLocks noChangeArrowheads="1"/>
          </p:cNvSpPr>
          <p:nvPr/>
        </p:nvSpPr>
        <p:spPr bwMode="auto">
          <a:xfrm>
            <a:off x="1258888" y="1125538"/>
            <a:ext cx="65532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70C0"/>
                </a:solidFill>
                <a:latin typeface="Constantia" pitchFamily="18" charset="0"/>
              </a:rPr>
              <a:t>для создания театра нам потребуется:</a:t>
            </a:r>
            <a:r>
              <a:rPr lang="ru-RU" sz="3200">
                <a:solidFill>
                  <a:srgbClr val="0070C0"/>
                </a:solidFill>
                <a:latin typeface="Constantia" pitchFamily="18" charset="0"/>
              </a:rPr>
              <a:t> </a:t>
            </a:r>
            <a:br>
              <a:rPr lang="ru-RU" sz="3200">
                <a:solidFill>
                  <a:srgbClr val="0070C0"/>
                </a:solidFill>
                <a:latin typeface="Constantia" pitchFamily="18" charset="0"/>
              </a:rPr>
            </a:br>
            <a:r>
              <a:rPr lang="ru-RU" sz="3200">
                <a:solidFill>
                  <a:srgbClr val="0070C0"/>
                </a:solidFill>
                <a:latin typeface="Constantia" pitchFamily="18" charset="0"/>
              </a:rPr>
              <a:t>- ширма </a:t>
            </a:r>
            <a:br>
              <a:rPr lang="ru-RU" sz="3200">
                <a:solidFill>
                  <a:srgbClr val="0070C0"/>
                </a:solidFill>
                <a:latin typeface="Constantia" pitchFamily="18" charset="0"/>
              </a:rPr>
            </a:br>
            <a:r>
              <a:rPr lang="ru-RU" sz="3200">
                <a:solidFill>
                  <a:srgbClr val="0070C0"/>
                </a:solidFill>
                <a:latin typeface="Constantia" pitchFamily="18" charset="0"/>
              </a:rPr>
              <a:t>- ткань: белая                                           (можно использовать кальку .</a:t>
            </a:r>
            <a:br>
              <a:rPr lang="ru-RU" sz="3200">
                <a:solidFill>
                  <a:srgbClr val="0070C0"/>
                </a:solidFill>
                <a:latin typeface="Constantia" pitchFamily="18" charset="0"/>
              </a:rPr>
            </a:br>
            <a:r>
              <a:rPr lang="ru-RU" sz="3200">
                <a:solidFill>
                  <a:srgbClr val="0070C0"/>
                </a:solidFill>
                <a:latin typeface="Constantia" pitchFamily="18" charset="0"/>
              </a:rPr>
              <a:t>- нитки в тон ткани;</a:t>
            </a:r>
            <a:br>
              <a:rPr lang="ru-RU" sz="3200">
                <a:solidFill>
                  <a:srgbClr val="0070C0"/>
                </a:solidFill>
                <a:latin typeface="Constantia" pitchFamily="18" charset="0"/>
              </a:rPr>
            </a:br>
            <a:r>
              <a:rPr lang="ru-RU" sz="3200">
                <a:solidFill>
                  <a:srgbClr val="0070C0"/>
                </a:solidFill>
                <a:latin typeface="Constantia" pitchFamily="18" charset="0"/>
              </a:rPr>
              <a:t>- палочки  деревянные;</a:t>
            </a:r>
            <a:br>
              <a:rPr lang="ru-RU" sz="3200">
                <a:solidFill>
                  <a:srgbClr val="0070C0"/>
                </a:solidFill>
                <a:latin typeface="Constantia" pitchFamily="18" charset="0"/>
              </a:rPr>
            </a:br>
            <a:r>
              <a:rPr lang="ru-RU" sz="3200">
                <a:solidFill>
                  <a:srgbClr val="0070C0"/>
                </a:solidFill>
                <a:latin typeface="Constantia" pitchFamily="18" charset="0"/>
              </a:rPr>
              <a:t>-картон.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088" y="836613"/>
            <a:ext cx="7165975" cy="41052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70C0"/>
                </a:solidFill>
              </a:rPr>
              <a:t> 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8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95738" y="4076700"/>
            <a:ext cx="3529012" cy="1439863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0070C0"/>
                </a:solidFill>
              </a:rPr>
              <a:t> </a:t>
            </a:r>
            <a:endParaRPr lang="ru-RU" sz="4400" smtClean="0">
              <a:solidFill>
                <a:srgbClr val="0070C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71550" y="1196975"/>
            <a:ext cx="6491288" cy="79375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cap="all" spc="300" dirty="0">
                <a:latin typeface="+mj-lt"/>
                <a:ea typeface="+mj-ea"/>
                <a:cs typeface="+mj-cs"/>
              </a:rPr>
              <a:t>  </a:t>
            </a:r>
            <a:endParaRPr lang="ru-RU" sz="3600" cap="all" spc="300" dirty="0">
              <a:latin typeface="+mj-lt"/>
              <a:ea typeface="+mj-ea"/>
              <a:cs typeface="+mj-cs"/>
            </a:endParaRPr>
          </a:p>
        </p:txBody>
      </p:sp>
      <p:sp>
        <p:nvSpPr>
          <p:cNvPr id="19460" name="Прямоугольник 7"/>
          <p:cNvSpPr>
            <a:spLocks noChangeArrowheads="1"/>
          </p:cNvSpPr>
          <p:nvPr/>
        </p:nvSpPr>
        <p:spPr bwMode="auto">
          <a:xfrm>
            <a:off x="2339975" y="2420938"/>
            <a:ext cx="6192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onstantia" pitchFamily="18" charset="0"/>
              </a:rPr>
              <a:t> </a:t>
            </a:r>
            <a:endParaRPr lang="ru-RU">
              <a:latin typeface="Constantia" pitchFamily="18" charset="0"/>
            </a:endParaRPr>
          </a:p>
        </p:txBody>
      </p:sp>
      <p:sp>
        <p:nvSpPr>
          <p:cNvPr id="19461" name="Прямоугольник 10"/>
          <p:cNvSpPr>
            <a:spLocks noChangeArrowheads="1"/>
          </p:cNvSpPr>
          <p:nvPr/>
        </p:nvSpPr>
        <p:spPr bwMode="auto">
          <a:xfrm>
            <a:off x="1619250" y="1628775"/>
            <a:ext cx="6048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onstantia" pitchFamily="18" charset="0"/>
              </a:rPr>
              <a:t>Инструменты для работы</a:t>
            </a:r>
            <a:r>
              <a:rPr lang="ru-RU" sz="2800">
                <a:latin typeface="Constantia" pitchFamily="18" charset="0"/>
              </a:rPr>
              <a:t>:</a:t>
            </a:r>
          </a:p>
        </p:txBody>
      </p:sp>
      <p:sp>
        <p:nvSpPr>
          <p:cNvPr id="19462" name="Прямоугольник 11"/>
          <p:cNvSpPr>
            <a:spLocks noChangeArrowheads="1"/>
          </p:cNvSpPr>
          <p:nvPr/>
        </p:nvSpPr>
        <p:spPr bwMode="auto">
          <a:xfrm>
            <a:off x="1116013" y="1997075"/>
            <a:ext cx="6551612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 </a:t>
            </a:r>
            <a:br>
              <a:rPr lang="ru-RU">
                <a:latin typeface="Constantia" pitchFamily="18" charset="0"/>
              </a:rPr>
            </a:br>
            <a:r>
              <a:rPr lang="ru-RU" sz="2400">
                <a:solidFill>
                  <a:srgbClr val="0070C0"/>
                </a:solidFill>
                <a:latin typeface="Constantia" pitchFamily="18" charset="0"/>
              </a:rPr>
              <a:t>- канцелярский нож ); </a:t>
            </a:r>
            <a:br>
              <a:rPr lang="ru-RU" sz="2400">
                <a:solidFill>
                  <a:srgbClr val="0070C0"/>
                </a:solidFill>
                <a:latin typeface="Constantia" pitchFamily="18" charset="0"/>
              </a:rPr>
            </a:br>
            <a:r>
              <a:rPr lang="ru-RU" sz="2400">
                <a:solidFill>
                  <a:srgbClr val="0070C0"/>
                </a:solidFill>
                <a:latin typeface="Constantia" pitchFamily="18" charset="0"/>
              </a:rPr>
              <a:t>- ножницы;</a:t>
            </a:r>
            <a:br>
              <a:rPr lang="ru-RU" sz="2400">
                <a:solidFill>
                  <a:srgbClr val="0070C0"/>
                </a:solidFill>
                <a:latin typeface="Constantia" pitchFamily="18" charset="0"/>
              </a:rPr>
            </a:br>
            <a:r>
              <a:rPr lang="ru-RU" sz="2400">
                <a:solidFill>
                  <a:srgbClr val="0070C0"/>
                </a:solidFill>
                <a:latin typeface="Constantia" pitchFamily="18" charset="0"/>
              </a:rPr>
              <a:t>- шило;</a:t>
            </a:r>
            <a:br>
              <a:rPr lang="ru-RU" sz="2400">
                <a:solidFill>
                  <a:srgbClr val="0070C0"/>
                </a:solidFill>
                <a:latin typeface="Constantia" pitchFamily="18" charset="0"/>
              </a:rPr>
            </a:br>
            <a:r>
              <a:rPr lang="ru-RU" sz="2400">
                <a:solidFill>
                  <a:srgbClr val="0070C0"/>
                </a:solidFill>
                <a:latin typeface="Constantia" pitchFamily="18" charset="0"/>
              </a:rPr>
              <a:t>- клей;</a:t>
            </a:r>
            <a:br>
              <a:rPr lang="ru-RU" sz="2400">
                <a:solidFill>
                  <a:srgbClr val="0070C0"/>
                </a:solidFill>
                <a:latin typeface="Constantia" pitchFamily="18" charset="0"/>
              </a:rPr>
            </a:br>
            <a:r>
              <a:rPr lang="ru-RU" sz="2400">
                <a:solidFill>
                  <a:srgbClr val="0070C0"/>
                </a:solidFill>
                <a:latin typeface="Constantia" pitchFamily="18" charset="0"/>
              </a:rPr>
              <a:t>- линейка;</a:t>
            </a:r>
            <a:br>
              <a:rPr lang="ru-RU" sz="2400">
                <a:solidFill>
                  <a:srgbClr val="0070C0"/>
                </a:solidFill>
                <a:latin typeface="Constantia" pitchFamily="18" charset="0"/>
              </a:rPr>
            </a:br>
            <a:r>
              <a:rPr lang="ru-RU" sz="2400">
                <a:solidFill>
                  <a:srgbClr val="0070C0"/>
                </a:solidFill>
                <a:latin typeface="Constantia" pitchFamily="18" charset="0"/>
              </a:rPr>
              <a:t>- карандаш/ручка;</a:t>
            </a:r>
            <a:br>
              <a:rPr lang="ru-RU" sz="2400">
                <a:solidFill>
                  <a:srgbClr val="0070C0"/>
                </a:solidFill>
                <a:latin typeface="Constantia" pitchFamily="18" charset="0"/>
              </a:rPr>
            </a:br>
            <a:r>
              <a:rPr lang="ru-RU" sz="2400">
                <a:solidFill>
                  <a:srgbClr val="0070C0"/>
                </a:solidFill>
                <a:latin typeface="Constantia" pitchFamily="18" charset="0"/>
              </a:rPr>
              <a:t>-  скотч, </a:t>
            </a:r>
            <a:br>
              <a:rPr lang="ru-RU" sz="2400">
                <a:solidFill>
                  <a:srgbClr val="0070C0"/>
                </a:solidFill>
                <a:latin typeface="Constantia" pitchFamily="18" charset="0"/>
              </a:rPr>
            </a:br>
            <a:r>
              <a:rPr lang="ru-RU" sz="2400">
                <a:solidFill>
                  <a:srgbClr val="0070C0"/>
                </a:solidFill>
                <a:latin typeface="Constantia" pitchFamily="18" charset="0"/>
              </a:rPr>
              <a:t> - листы для ламинирования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4438" y="4437063"/>
            <a:ext cx="5508625" cy="5048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 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2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95738" y="4076700"/>
            <a:ext cx="3529012" cy="1439863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0070C0"/>
                </a:solidFill>
              </a:rPr>
              <a:t> </a:t>
            </a:r>
            <a:endParaRPr lang="ru-RU" sz="4400" smtClean="0">
              <a:solidFill>
                <a:srgbClr val="0070C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71550" y="1196975"/>
            <a:ext cx="6491288" cy="79375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cap="all" spc="300" dirty="0">
                <a:latin typeface="+mj-lt"/>
                <a:ea typeface="+mj-ea"/>
                <a:cs typeface="+mj-cs"/>
              </a:rPr>
              <a:t>  </a:t>
            </a:r>
            <a:endParaRPr lang="ru-RU" sz="3600" cap="all" spc="300" dirty="0">
              <a:latin typeface="+mj-lt"/>
              <a:ea typeface="+mj-ea"/>
              <a:cs typeface="+mj-cs"/>
            </a:endParaRPr>
          </a:p>
        </p:txBody>
      </p:sp>
      <p:sp>
        <p:nvSpPr>
          <p:cNvPr id="20484" name="Прямоугольник 7"/>
          <p:cNvSpPr>
            <a:spLocks noChangeArrowheads="1"/>
          </p:cNvSpPr>
          <p:nvPr/>
        </p:nvSpPr>
        <p:spPr bwMode="auto">
          <a:xfrm>
            <a:off x="2339975" y="2420938"/>
            <a:ext cx="6192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onstantia" pitchFamily="18" charset="0"/>
              </a:rPr>
              <a:t> </a:t>
            </a:r>
            <a:endParaRPr lang="ru-RU">
              <a:latin typeface="Constantia" pitchFamily="18" charset="0"/>
            </a:endParaRPr>
          </a:p>
        </p:txBody>
      </p:sp>
      <p:sp>
        <p:nvSpPr>
          <p:cNvPr id="20485" name="Прямоугольник 10"/>
          <p:cNvSpPr>
            <a:spLocks noChangeArrowheads="1"/>
          </p:cNvSpPr>
          <p:nvPr/>
        </p:nvSpPr>
        <p:spPr bwMode="auto">
          <a:xfrm>
            <a:off x="3779838" y="1844675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onstantia" pitchFamily="18" charset="0"/>
              </a:rPr>
              <a:t>  </a:t>
            </a:r>
            <a:endParaRPr lang="ru-RU" sz="2800">
              <a:latin typeface="Constantia" pitchFamily="18" charset="0"/>
            </a:endParaRPr>
          </a:p>
        </p:txBody>
      </p:sp>
      <p:sp>
        <p:nvSpPr>
          <p:cNvPr id="20486" name="Прямоугольник 8"/>
          <p:cNvSpPr>
            <a:spLocks noChangeArrowheads="1"/>
          </p:cNvSpPr>
          <p:nvPr/>
        </p:nvSpPr>
        <p:spPr bwMode="auto">
          <a:xfrm>
            <a:off x="1258888" y="1052513"/>
            <a:ext cx="6192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70C0"/>
                </a:solidFill>
                <a:latin typeface="Constantia" pitchFamily="18" charset="0"/>
              </a:rPr>
              <a:t> </a:t>
            </a:r>
          </a:p>
        </p:txBody>
      </p:sp>
      <p:pic>
        <p:nvPicPr>
          <p:cNvPr id="20487" name="Picture 2" descr="C:\Users\User\Desktop\i (1).jpg"/>
          <p:cNvPicPr>
            <a:picLocks noChangeAspect="1" noChangeArrowheads="1"/>
          </p:cNvPicPr>
          <p:nvPr/>
        </p:nvPicPr>
        <p:blipFill>
          <a:blip r:embed="rId2"/>
          <a:srcRect l="7755" t="13927" r="9863" b="13765"/>
          <a:stretch>
            <a:fillRect/>
          </a:stretch>
        </p:blipFill>
        <p:spPr bwMode="auto">
          <a:xfrm>
            <a:off x="2771775" y="2133600"/>
            <a:ext cx="3384550" cy="349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Прямоугольник 9"/>
          <p:cNvSpPr>
            <a:spLocks noChangeArrowheads="1"/>
          </p:cNvSpPr>
          <p:nvPr/>
        </p:nvSpPr>
        <p:spPr bwMode="auto">
          <a:xfrm>
            <a:off x="1331913" y="1125538"/>
            <a:ext cx="70564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70C0"/>
                </a:solidFill>
                <a:latin typeface="Constantia" pitchFamily="18" charset="0"/>
              </a:rPr>
              <a:t>Подготавливаем ширму .Обтягиваем ширму белой тканью или калькой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4438" y="4437063"/>
            <a:ext cx="5508625" cy="5048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 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95738" y="4076700"/>
            <a:ext cx="3529012" cy="1439863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0070C0"/>
                </a:solidFill>
              </a:rPr>
              <a:t> </a:t>
            </a:r>
            <a:endParaRPr lang="ru-RU" sz="4400" smtClean="0">
              <a:solidFill>
                <a:srgbClr val="0070C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71550" y="1196975"/>
            <a:ext cx="6491288" cy="79375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cap="all" spc="300" dirty="0">
                <a:latin typeface="+mj-lt"/>
                <a:ea typeface="+mj-ea"/>
                <a:cs typeface="+mj-cs"/>
              </a:rPr>
              <a:t>  </a:t>
            </a:r>
            <a:endParaRPr lang="ru-RU" sz="3600" cap="all" spc="300" dirty="0">
              <a:latin typeface="+mj-lt"/>
              <a:ea typeface="+mj-ea"/>
              <a:cs typeface="+mj-cs"/>
            </a:endParaRPr>
          </a:p>
        </p:txBody>
      </p:sp>
      <p:sp>
        <p:nvSpPr>
          <p:cNvPr id="21508" name="Прямоугольник 7"/>
          <p:cNvSpPr>
            <a:spLocks noChangeArrowheads="1"/>
          </p:cNvSpPr>
          <p:nvPr/>
        </p:nvSpPr>
        <p:spPr bwMode="auto">
          <a:xfrm>
            <a:off x="2339975" y="2420938"/>
            <a:ext cx="6192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onstantia" pitchFamily="18" charset="0"/>
              </a:rPr>
              <a:t> </a:t>
            </a:r>
            <a:endParaRPr lang="ru-RU">
              <a:latin typeface="Constantia" pitchFamily="18" charset="0"/>
            </a:endParaRPr>
          </a:p>
        </p:txBody>
      </p:sp>
      <p:sp>
        <p:nvSpPr>
          <p:cNvPr id="21509" name="Прямоугольник 10"/>
          <p:cNvSpPr>
            <a:spLocks noChangeArrowheads="1"/>
          </p:cNvSpPr>
          <p:nvPr/>
        </p:nvSpPr>
        <p:spPr bwMode="auto">
          <a:xfrm>
            <a:off x="3779838" y="1844675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onstantia" pitchFamily="18" charset="0"/>
              </a:rPr>
              <a:t>  </a:t>
            </a:r>
            <a:endParaRPr lang="ru-RU" sz="2800">
              <a:latin typeface="Constantia" pitchFamily="18" charset="0"/>
            </a:endParaRPr>
          </a:p>
        </p:txBody>
      </p:sp>
      <p:sp>
        <p:nvSpPr>
          <p:cNvPr id="21510" name="Прямоугольник 8"/>
          <p:cNvSpPr>
            <a:spLocks noChangeArrowheads="1"/>
          </p:cNvSpPr>
          <p:nvPr/>
        </p:nvSpPr>
        <p:spPr bwMode="auto">
          <a:xfrm>
            <a:off x="1908175" y="1125538"/>
            <a:ext cx="61928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70C0"/>
                </a:solidFill>
                <a:latin typeface="Constantia" pitchFamily="18" charset="0"/>
              </a:rPr>
              <a:t> </a:t>
            </a:r>
          </a:p>
        </p:txBody>
      </p:sp>
      <p:sp>
        <p:nvSpPr>
          <p:cNvPr id="21511" name="Прямоугольник 9"/>
          <p:cNvSpPr>
            <a:spLocks noChangeArrowheads="1"/>
          </p:cNvSpPr>
          <p:nvPr/>
        </p:nvSpPr>
        <p:spPr bwMode="auto">
          <a:xfrm>
            <a:off x="900113" y="1125538"/>
            <a:ext cx="6840537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onstantia" pitchFamily="18" charset="0"/>
              </a:rPr>
              <a:t>Чтобы зрители могли увидеть спектакль, нам понадобится две лампы  настольные</a:t>
            </a:r>
          </a:p>
        </p:txBody>
      </p:sp>
      <p:pic>
        <p:nvPicPr>
          <p:cNvPr id="21512" name="Picture 2" descr="C:\Users\User\Desktop\i (7)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2339975" y="2420938"/>
            <a:ext cx="4248150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1042988" y="1052513"/>
            <a:ext cx="7129462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Силуэты можно подготовить на компьютере </a:t>
            </a:r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или нарисовать самим. Я идеи силуэтов нашла в Интернете, распечатала на принтере на обычных листах А.4.Затем распечатанные силуэты наклеиваем на  картон. Чтобы силуэты не гнулись, можно использовать плотный картон для жесткости фигур. Затем все фигурки и декорации за ламинировала</a:t>
            </a:r>
            <a:b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endParaRPr lang="ru-RU">
              <a:latin typeface="Constantia" pitchFamily="18" charset="0"/>
            </a:endParaRPr>
          </a:p>
        </p:txBody>
      </p:sp>
      <p:pic>
        <p:nvPicPr>
          <p:cNvPr id="22530" name="Picture 2" descr="C:\Users\1\Pictures\2018-02-08\20180112_0732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781300"/>
            <a:ext cx="5111750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257</TotalTime>
  <Words>217</Words>
  <Application>Microsoft Office PowerPoint</Application>
  <PresentationFormat>Экран (4:3)</PresentationFormat>
  <Paragraphs>47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18</vt:i4>
      </vt:variant>
    </vt:vector>
  </HeadingPairs>
  <TitlesOfParts>
    <vt:vector size="32" baseType="lpstr">
      <vt:lpstr>Arial</vt:lpstr>
      <vt:lpstr>Constantia</vt:lpstr>
      <vt:lpstr>Wingdings</vt:lpstr>
      <vt:lpstr>Calibri</vt:lpstr>
      <vt:lpstr>Garamond</vt:lpstr>
      <vt:lpstr>Times New Roman</vt:lpstr>
      <vt:lpstr>Кутюр</vt:lpstr>
      <vt:lpstr>Кутюр</vt:lpstr>
      <vt:lpstr>Кутюр</vt:lpstr>
      <vt:lpstr>Кутюр</vt:lpstr>
      <vt:lpstr>Кутюр</vt:lpstr>
      <vt:lpstr>Кутюр</vt:lpstr>
      <vt:lpstr>Кутюр</vt:lpstr>
      <vt:lpstr>Кутюр</vt:lpstr>
      <vt:lpstr>МАСТЕР-КЛАСС.  ТЕНЕВОЙ ТЕАТР СВОИМИ РУКАМИ                           </vt:lpstr>
      <vt:lpstr>Слайд 2</vt:lpstr>
      <vt:lpstr>Слайд 3</vt:lpstr>
      <vt:lpstr>Слайд 4</vt:lpstr>
      <vt:lpstr> </vt:lpstr>
      <vt:lpstr> </vt:lpstr>
      <vt:lpstr> </vt:lpstr>
      <vt:lpstr> </vt:lpstr>
      <vt:lpstr>Слайд 9</vt:lpstr>
      <vt:lpstr>СЛЕДУЮЩИЙ ШАГ- ВЫРЕЗАЕМ СИЛУЭТЫ ПЕРСОНАЖЕЙ И ДЕКОРАЦИЙ </vt:lpstr>
      <vt:lpstr>С ПОМОЩЬЮ  СКОТЧА ПРИКЛЕИВАЕМ К СИЛУЭТАМ  ПАЛОЧКИ  .</vt:lpstr>
      <vt:lpstr> </vt:lpstr>
      <vt:lpstr> </vt:lpstr>
      <vt:lpstr> .  ДОБРО ПОЖАЛОВАТЬ В НАШ ТЕАТР!</vt:lpstr>
      <vt:lpstr>ПРИГЛАШАЕМ К НАМ НА СПЕКТАКЛЬ! ПРИЯТНОГО ПРОСМОТРА! И ПРИЯТНОЙ РАБОТЫ С ЭТИМ МАТЕРИАЛОМ!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 теней своими руками. Мастер-класс с пошаговыми фото            Автор: Сабитова Алсу Шикуровна, воспитатель</dc:title>
  <dc:creator>Алсу</dc:creator>
  <cp:lastModifiedBy>Admin</cp:lastModifiedBy>
  <cp:revision>33</cp:revision>
  <dcterms:created xsi:type="dcterms:W3CDTF">2018-06-14T10:15:16Z</dcterms:created>
  <dcterms:modified xsi:type="dcterms:W3CDTF">2019-05-28T02:54:22Z</dcterms:modified>
</cp:coreProperties>
</file>